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 Bold" panose="020B0604020202020204" charset="0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94B1"/>
    <a:srgbClr val="00BAFF"/>
    <a:srgbClr val="A100FF"/>
    <a:srgbClr val="883C84"/>
    <a:srgbClr val="461B49"/>
    <a:srgbClr val="963488"/>
    <a:srgbClr val="2831A2"/>
    <a:srgbClr val="208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73146" autoAdjust="0"/>
  </p:normalViewPr>
  <p:slideViewPr>
    <p:cSldViewPr>
      <p:cViewPr varScale="1">
        <p:scale>
          <a:sx n="35" d="100"/>
          <a:sy n="35" d="100"/>
        </p:scale>
        <p:origin x="81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sv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jpe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9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7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828800" y="2337129"/>
            <a:ext cx="6666675" cy="5625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8500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Visualizing the popularity of content categories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34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5258386"/>
            <a:chOff x="0" y="0"/>
            <a:chExt cx="11564591" cy="5059302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861162"/>
              <a:ext cx="11564591" cy="3198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418347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5200161" y="2005584"/>
            <a:ext cx="11026771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algn="r"/>
            <a:endParaRPr lang="en-US" sz="4000" dirty="0">
              <a:latin typeface="Graphik Regular" panose="020B0503030202060203"/>
            </a:endParaRP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5E79A6-1CF9-C3BD-28B6-C6D002F5E173}"/>
              </a:ext>
            </a:extLst>
          </p:cNvPr>
          <p:cNvSpPr txBox="1"/>
          <p:nvPr/>
        </p:nvSpPr>
        <p:spPr>
          <a:xfrm>
            <a:off x="8436952" y="3366091"/>
            <a:ext cx="726024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latin typeface="Graphik Regular" panose="020B0503030202060203"/>
              </a:rPr>
              <a:t>An analysis of content categories showing the top 5 categories with the largest popularity</a:t>
            </a:r>
          </a:p>
          <a:p>
            <a:endParaRPr lang="en-US" sz="4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7EA156-7F1E-ADEB-1E6D-3267C048C502}"/>
              </a:ext>
            </a:extLst>
          </p:cNvPr>
          <p:cNvSpPr txBox="1"/>
          <p:nvPr/>
        </p:nvSpPr>
        <p:spPr>
          <a:xfrm>
            <a:off x="2490782" y="5028392"/>
            <a:ext cx="7136271" cy="33404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0" i="0" dirty="0">
                <a:effectLst/>
                <a:latin typeface="DM Sans" pitchFamily="2" charset="0"/>
              </a:rPr>
              <a:t>The client has reached a massive scale within recent years and does not have the resources internally to handle it.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392685" y="6760609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F06E0C-AB70-2369-F586-A70F07CED9CE}"/>
              </a:ext>
            </a:extLst>
          </p:cNvPr>
          <p:cNvSpPr txBox="1"/>
          <p:nvPr/>
        </p:nvSpPr>
        <p:spPr>
          <a:xfrm>
            <a:off x="14043396" y="1285409"/>
            <a:ext cx="37242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Andrew Fleming </a:t>
            </a:r>
          </a:p>
          <a:p>
            <a:r>
              <a:rPr lang="en-US" sz="3600" dirty="0"/>
              <a:t>(Chief Technical Architect)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8F8E04-43C8-2C6F-49EB-0300CDA7E7D8}"/>
              </a:ext>
            </a:extLst>
          </p:cNvPr>
          <p:cNvSpPr txBox="1"/>
          <p:nvPr/>
        </p:nvSpPr>
        <p:spPr>
          <a:xfrm>
            <a:off x="14054953" y="4578293"/>
            <a:ext cx="4244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Marcus </a:t>
            </a:r>
            <a:r>
              <a:rPr lang="en-US" sz="3600" dirty="0" err="1"/>
              <a:t>Rompton</a:t>
            </a:r>
            <a:r>
              <a:rPr lang="en-US" sz="3600" dirty="0"/>
              <a:t> (Senior Principle)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C32D64-167B-30F2-B3BE-6BC8394F5969}"/>
              </a:ext>
            </a:extLst>
          </p:cNvPr>
          <p:cNvSpPr txBox="1"/>
          <p:nvPr/>
        </p:nvSpPr>
        <p:spPr>
          <a:xfrm>
            <a:off x="14054952" y="7503974"/>
            <a:ext cx="41845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David Owino</a:t>
            </a:r>
          </a:p>
          <a:p>
            <a:r>
              <a:rPr lang="en-US" sz="3600" dirty="0"/>
              <a:t>(Data Analyst)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6DCCCDB-E820-A402-560A-2CDF2390C2A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6819899"/>
            <a:ext cx="2096553" cy="2068285"/>
          </a:xfrm>
          <a:prstGeom prst="ellipse">
            <a:avLst/>
          </a:prstGeom>
          <a:ln w="63500" cap="rnd">
            <a:solidFill>
              <a:srgbClr val="1994B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4255630" y="490993"/>
            <a:ext cx="3444167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B00377-F42A-109C-7F16-3F49D28DC17B}"/>
              </a:ext>
            </a:extLst>
          </p:cNvPr>
          <p:cNvSpPr txBox="1"/>
          <p:nvPr/>
        </p:nvSpPr>
        <p:spPr>
          <a:xfrm>
            <a:off x="3948675" y="1156207"/>
            <a:ext cx="9144000" cy="1131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kern="0" dirty="0">
                <a:effectLst/>
                <a:latin typeface="DM Sans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Analyze the background information provided to understand the requirements</a:t>
            </a:r>
            <a:endParaRPr lang="en-US" sz="3200" kern="100" dirty="0">
              <a:effectLst/>
              <a:latin typeface="DM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0037482-1DFA-743C-9320-DFF1E259442B}"/>
              </a:ext>
            </a:extLst>
          </p:cNvPr>
          <p:cNvSpPr txBox="1"/>
          <p:nvPr/>
        </p:nvSpPr>
        <p:spPr>
          <a:xfrm>
            <a:off x="5672802" y="2902176"/>
            <a:ext cx="9144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dirty="0">
                <a:effectLst/>
                <a:latin typeface="DM Sans" pitchFamily="2" charset="0"/>
                <a:ea typeface="Times New Roman" panose="02020603050405020304" pitchFamily="18" charset="0"/>
              </a:rPr>
              <a:t>Identify the right datasets required to answer the client’s business question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12B558-C0C1-0DF6-7270-17A2F5EA897C}"/>
              </a:ext>
            </a:extLst>
          </p:cNvPr>
          <p:cNvSpPr txBox="1"/>
          <p:nvPr/>
        </p:nvSpPr>
        <p:spPr>
          <a:xfrm>
            <a:off x="7480887" y="4479122"/>
            <a:ext cx="9144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dirty="0">
                <a:effectLst/>
                <a:latin typeface="DM Sans" pitchFamily="2" charset="0"/>
                <a:ea typeface="Times New Roman" panose="02020603050405020304" pitchFamily="18" charset="0"/>
              </a:rPr>
              <a:t>Clean the datasets and merge them to prepare the data for analysis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1A23965-28D0-B16E-3C41-470A4378B68F}"/>
              </a:ext>
            </a:extLst>
          </p:cNvPr>
          <p:cNvSpPr txBox="1"/>
          <p:nvPr/>
        </p:nvSpPr>
        <p:spPr>
          <a:xfrm>
            <a:off x="9395090" y="6039510"/>
            <a:ext cx="844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dirty="0">
                <a:latin typeface="DM Sans" pitchFamily="2" charset="0"/>
                <a:ea typeface="Times New Roman" panose="02020603050405020304" pitchFamily="18" charset="0"/>
              </a:rPr>
              <a:t>M</a:t>
            </a:r>
            <a:r>
              <a:rPr lang="en-US" sz="3200" dirty="0">
                <a:effectLst/>
                <a:latin typeface="DM Sans" pitchFamily="2" charset="0"/>
                <a:ea typeface="Times New Roman" panose="02020603050405020304" pitchFamily="18" charset="0"/>
              </a:rPr>
              <a:t>odel and analyze data to create valuable insights for the client 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F772D6-9248-5BAC-2BB7-2F01C63E8D37}"/>
              </a:ext>
            </a:extLst>
          </p:cNvPr>
          <p:cNvSpPr txBox="1"/>
          <p:nvPr/>
        </p:nvSpPr>
        <p:spPr>
          <a:xfrm>
            <a:off x="11173223" y="7645404"/>
            <a:ext cx="71147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dirty="0">
                <a:effectLst/>
                <a:latin typeface="DM Sans" pitchFamily="2" charset="0"/>
                <a:ea typeface="Times New Roman" panose="02020603050405020304" pitchFamily="18" charset="0"/>
              </a:rPr>
              <a:t>Determine the answer to the client’s business question and present the findings to the client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171</Words>
  <Application>Microsoft Office PowerPoint</Application>
  <PresentationFormat>Custom</PresentationFormat>
  <Paragraphs>55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DM Sans</vt:lpstr>
      <vt:lpstr>Graphik Regular</vt:lpstr>
      <vt:lpstr>Clear Sans Regular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David Owino</cp:lastModifiedBy>
  <cp:revision>14</cp:revision>
  <dcterms:created xsi:type="dcterms:W3CDTF">2006-08-16T00:00:00Z</dcterms:created>
  <dcterms:modified xsi:type="dcterms:W3CDTF">2024-05-25T07:09:46Z</dcterms:modified>
  <dc:identifier>DAEhDyfaYKE</dc:identifier>
</cp:coreProperties>
</file>

<file path=docProps/thumbnail.jpeg>
</file>